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4149" r:id="rId5"/>
    <p:sldMasterId id="2147484162" r:id="rId6"/>
  </p:sldMasterIdLst>
  <p:notesMasterIdLst>
    <p:notesMasterId r:id="rId44"/>
  </p:notesMasterIdLst>
  <p:sldIdLst>
    <p:sldId id="257" r:id="rId7"/>
    <p:sldId id="413" r:id="rId8"/>
    <p:sldId id="405" r:id="rId9"/>
    <p:sldId id="582" r:id="rId10"/>
    <p:sldId id="3384" r:id="rId11"/>
    <p:sldId id="3386" r:id="rId12"/>
    <p:sldId id="523" r:id="rId13"/>
    <p:sldId id="415" r:id="rId14"/>
    <p:sldId id="434" r:id="rId15"/>
    <p:sldId id="435" r:id="rId16"/>
    <p:sldId id="520" r:id="rId17"/>
    <p:sldId id="436" r:id="rId18"/>
    <p:sldId id="419" r:id="rId19"/>
    <p:sldId id="639" r:id="rId20"/>
    <p:sldId id="406" r:id="rId21"/>
    <p:sldId id="414" r:id="rId22"/>
    <p:sldId id="407" r:id="rId23"/>
    <p:sldId id="408" r:id="rId24"/>
    <p:sldId id="510" r:id="rId25"/>
    <p:sldId id="511" r:id="rId26"/>
    <p:sldId id="512" r:id="rId27"/>
    <p:sldId id="513" r:id="rId28"/>
    <p:sldId id="514" r:id="rId29"/>
    <p:sldId id="524" r:id="rId30"/>
    <p:sldId id="442" r:id="rId31"/>
    <p:sldId id="417" r:id="rId32"/>
    <p:sldId id="420" r:id="rId33"/>
    <p:sldId id="418" r:id="rId34"/>
    <p:sldId id="421" r:id="rId35"/>
    <p:sldId id="487" r:id="rId36"/>
    <p:sldId id="515" r:id="rId37"/>
    <p:sldId id="525" r:id="rId38"/>
    <p:sldId id="323" r:id="rId39"/>
    <p:sldId id="324" r:id="rId40"/>
    <p:sldId id="3387" r:id="rId41"/>
    <p:sldId id="339" r:id="rId42"/>
    <p:sldId id="34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99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B6F8E-C854-46B0-99BC-EB0FF2227C2D}" v="1" dt="2023-10-18T20:24:50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4660"/>
  </p:normalViewPr>
  <p:slideViewPr>
    <p:cSldViewPr>
      <p:cViewPr varScale="1">
        <p:scale>
          <a:sx n="151" d="100"/>
          <a:sy n="151" d="100"/>
        </p:scale>
        <p:origin x="2430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2BD180-65C8-446E-A409-4F94DB378360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4868BD-EF8E-4BCD-B9D7-6AA8DDC67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075f40be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075f40be6_0_3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54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25DBE221-8534-46DB-A112-A1C59E773ED1}" type="slidenum">
              <a:rPr lang="en-US">
                <a:solidFill>
                  <a:srgbClr val="000000"/>
                </a:solidFill>
                <a:latin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6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25DBE221-8534-46DB-A112-A1C59E773ED1}" type="slidenum">
              <a:rPr lang="en-US">
                <a:solidFill>
                  <a:srgbClr val="000000"/>
                </a:solidFill>
                <a:latin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5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25DBE221-8534-46DB-A112-A1C59E773ED1}" type="slidenum">
              <a:rPr lang="en-US">
                <a:solidFill>
                  <a:srgbClr val="000000"/>
                </a:solidFill>
                <a:latin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1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25DBE221-8534-46DB-A112-A1C59E773ED1}" type="slidenum">
              <a:rPr lang="en-US">
                <a:solidFill>
                  <a:srgbClr val="000000"/>
                </a:solidFill>
                <a:latin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0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450" indent="-29671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847" indent="-2373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1585" indent="-2373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6324" indent="-2373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177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1FEEDBE-CC11-4E6B-9F2D-1C6A5313399F}" type="slidenum">
              <a:rPr lang="en-US">
                <a:solidFill>
                  <a:srgbClr val="000000"/>
                </a:solidFill>
              </a:rPr>
              <a:pPr defTabSz="93177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87"/>
            <a:ext cx="5255204" cy="4253103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6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25DBE221-8534-46DB-A112-A1C59E773ED1}" type="slidenum">
              <a:rPr lang="en-US">
                <a:solidFill>
                  <a:srgbClr val="000000"/>
                </a:solidFill>
                <a:latin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5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1BC5-7AE8-4D06-9CE9-9BA25D268223}" type="datetime8">
              <a:rPr lang="en-US"/>
              <a:pPr>
                <a:defRPr/>
              </a:pPr>
              <a:t>1/8/2024 8:13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4B70-8453-44F8-A882-021E27E4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7518-8D28-41A6-A250-8F5682217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1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5163-6637-4850-AF5C-4827F846B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6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B848-305E-419E-A472-DC52A52AF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2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59F1-EAA2-4C4E-A7CD-946B64007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0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87AA-796B-47F3-A41B-6C3DD66FF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05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512763"/>
            <a:ext cx="2065337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512763"/>
            <a:ext cx="6048375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DD25-9DE2-4604-910E-EDA8E32234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2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512763"/>
            <a:ext cx="8266112" cy="539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73C8-E3FC-44FF-881D-B3FAD8BA7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95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0800000">
            <a:off x="5058905" y="0"/>
            <a:ext cx="40851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20327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255201" y="789"/>
            <a:ext cx="2250363" cy="1392400"/>
            <a:chOff x="255200" y="592"/>
            <a:chExt cx="2250363" cy="1044300"/>
          </a:xfrm>
        </p:grpSpPr>
        <p:sp>
          <p:nvSpPr>
            <p:cNvPr id="16" name="Google Shape;16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905396" y="789"/>
            <a:ext cx="2250363" cy="1392400"/>
            <a:chOff x="905395" y="592"/>
            <a:chExt cx="2250363" cy="1044300"/>
          </a:xfrm>
        </p:grpSpPr>
        <p:sp>
          <p:nvSpPr>
            <p:cNvPr id="20" name="Google Shape;20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7057468" y="6784"/>
            <a:ext cx="1851282" cy="1002811"/>
            <a:chOff x="6917201" y="0"/>
            <a:chExt cx="2227777" cy="863400"/>
          </a:xfrm>
        </p:grpSpPr>
        <p:sp>
          <p:nvSpPr>
            <p:cNvPr id="24" name="Google Shape;24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53032" y="5623803"/>
            <a:ext cx="2389068" cy="1234316"/>
            <a:chOff x="6917201" y="0"/>
            <a:chExt cx="2227777" cy="863400"/>
          </a:xfrm>
        </p:grpSpPr>
        <p:sp>
          <p:nvSpPr>
            <p:cNvPr id="28" name="Google Shape;28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99149" y="5407536"/>
            <a:ext cx="2795414" cy="1444411"/>
            <a:chOff x="6917201" y="0"/>
            <a:chExt cx="2227777" cy="863400"/>
          </a:xfrm>
        </p:grpSpPr>
        <p:sp>
          <p:nvSpPr>
            <p:cNvPr id="32" name="Google Shape;32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858700" y="4550877"/>
            <a:ext cx="53613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8" name="Google Shape;38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01" y="274999"/>
            <a:ext cx="700224" cy="93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" y="275000"/>
            <a:ext cx="672325" cy="93363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/>
        </p:nvSpPr>
        <p:spPr>
          <a:xfrm>
            <a:off x="-10150" y="6485867"/>
            <a:ext cx="30048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NWS New Orleans/Baton Rouge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80259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3" name="Google Shape;43;p3"/>
          <p:cNvGrpSpPr/>
          <p:nvPr/>
        </p:nvGrpSpPr>
        <p:grpSpPr>
          <a:xfrm>
            <a:off x="5594192" y="5281487"/>
            <a:ext cx="2910145" cy="1576453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199149" y="3"/>
            <a:ext cx="2795414" cy="1444411"/>
            <a:chOff x="6917201" y="0"/>
            <a:chExt cx="2227777" cy="863400"/>
          </a:xfrm>
        </p:grpSpPr>
        <p:sp>
          <p:nvSpPr>
            <p:cNvPr id="48" name="Google Shape;48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3" name="Google Shape;53;p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01" y="274999"/>
            <a:ext cx="700224" cy="93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" y="275000"/>
            <a:ext cx="672325" cy="93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98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885025" y="1118300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2" name="Google Shape;62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01" y="274999"/>
            <a:ext cx="700224" cy="93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" y="275000"/>
            <a:ext cx="672325" cy="93363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 txBox="1"/>
          <p:nvPr/>
        </p:nvSpPr>
        <p:spPr>
          <a:xfrm>
            <a:off x="-10150" y="6485867"/>
            <a:ext cx="30048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NWS New Orleans/Baton Rouge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00741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37F3-8CDC-45D8-8349-63211BA686CD}" type="datetime8">
              <a:rPr lang="en-US"/>
              <a:pPr>
                <a:defRPr/>
              </a:pPr>
              <a:t>1/8/2024 8:13 AM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95E3-483F-467A-A082-285FB653F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01" y="274999"/>
            <a:ext cx="700224" cy="93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" y="275001"/>
            <a:ext cx="623025" cy="8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41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6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6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1" name="Google Shape;81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01" y="274999"/>
            <a:ext cx="700224" cy="93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" y="275000"/>
            <a:ext cx="672325" cy="93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063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7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7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0" name="Google Shape;90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01" y="274999"/>
            <a:ext cx="700224" cy="93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6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/>
          <p:nvPr/>
        </p:nvSpPr>
        <p:spPr>
          <a:xfrm>
            <a:off x="0" y="3764192"/>
            <a:ext cx="73692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8"/>
          <p:cNvSpPr/>
          <p:nvPr/>
        </p:nvSpPr>
        <p:spPr>
          <a:xfrm flipH="1">
            <a:off x="3583210" y="2072151"/>
            <a:ext cx="55605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4" name="Google Shape;94;p8"/>
          <p:cNvGrpSpPr/>
          <p:nvPr/>
        </p:nvGrpSpPr>
        <p:grpSpPr>
          <a:xfrm>
            <a:off x="255992" y="-158"/>
            <a:ext cx="2251347" cy="1391211"/>
            <a:chOff x="3961956" y="4383950"/>
            <a:chExt cx="1160548" cy="548700"/>
          </a:xfrm>
        </p:grpSpPr>
        <p:sp>
          <p:nvSpPr>
            <p:cNvPr id="95" name="Google Shape;95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8" name="Google Shape;98;p8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9" name="Google Shape;99;p8"/>
          <p:cNvGrpSpPr/>
          <p:nvPr/>
        </p:nvGrpSpPr>
        <p:grpSpPr>
          <a:xfrm>
            <a:off x="34934" y="6029500"/>
            <a:ext cx="1593306" cy="822763"/>
            <a:chOff x="6917201" y="0"/>
            <a:chExt cx="2227777" cy="863400"/>
          </a:xfrm>
        </p:grpSpPr>
        <p:sp>
          <p:nvSpPr>
            <p:cNvPr id="100" name="Google Shape;10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5886354" y="1657"/>
            <a:ext cx="3257455" cy="1682019"/>
            <a:chOff x="6917201" y="0"/>
            <a:chExt cx="2227777" cy="863400"/>
          </a:xfrm>
        </p:grpSpPr>
        <p:sp>
          <p:nvSpPr>
            <p:cNvPr id="104" name="Google Shape;104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224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11;p9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9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0561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19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10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2769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5" name="Google Shape;125;p11"/>
          <p:cNvGrpSpPr/>
          <p:nvPr/>
        </p:nvGrpSpPr>
        <p:grpSpPr>
          <a:xfrm>
            <a:off x="5959222" y="5492769"/>
            <a:ext cx="2520952" cy="1365553"/>
            <a:chOff x="6917201" y="0"/>
            <a:chExt cx="2227777" cy="863400"/>
          </a:xfrm>
        </p:grpSpPr>
        <p:sp>
          <p:nvSpPr>
            <p:cNvPr id="126" name="Google Shape;12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9" name="Google Shape;129;p11"/>
          <p:cNvGrpSpPr/>
          <p:nvPr/>
        </p:nvGrpSpPr>
        <p:grpSpPr>
          <a:xfrm>
            <a:off x="199149" y="3"/>
            <a:ext cx="2795414" cy="1444411"/>
            <a:chOff x="6917201" y="0"/>
            <a:chExt cx="2227777" cy="863400"/>
          </a:xfrm>
        </p:grpSpPr>
        <p:sp>
          <p:nvSpPr>
            <p:cNvPr id="130" name="Google Shape;130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2499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801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96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839200" cy="5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v"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ts val="1900"/>
              <a:buFont typeface="Arial"/>
              <a:buChar char="v"/>
              <a:defRPr sz="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–"/>
              <a:defRPr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»"/>
              <a:defRPr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»"/>
              <a:defRPr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»"/>
              <a:defRPr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»"/>
              <a:defRPr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»"/>
              <a:defRPr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465193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295400" y="76200"/>
            <a:ext cx="7391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8" name="Google Shape;148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28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5CAA-FD03-4D23-9248-78BCE7A04DD1}" type="datetime8">
              <a:rPr lang="en-US"/>
              <a:pPr>
                <a:defRPr/>
              </a:pPr>
              <a:t>1/8/2024 8:13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6999-0A06-4ED0-B63B-358399FC3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/>
          <p:nvPr/>
        </p:nvSpPr>
        <p:spPr>
          <a:xfrm>
            <a:off x="152400" y="76200"/>
            <a:ext cx="914400" cy="914400"/>
          </a:xfrm>
          <a:prstGeom prst="ellipse">
            <a:avLst/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89" t="259"/>
            </a:stretch>
          </a:blipFill>
          <a:ln>
            <a:noFill/>
          </a:ln>
          <a:effectLst>
            <a:outerShdw blurRad="190500" dist="127000" dir="8100000" algn="ctr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7239000" y="4419600"/>
            <a:ext cx="2677800" cy="3302000"/>
          </a:xfrm>
          <a:prstGeom prst="ellipse">
            <a:avLst/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1295400" y="76200"/>
            <a:ext cx="7391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381000" y="1411552"/>
            <a:ext cx="8382000" cy="2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○"/>
              <a:defRPr/>
            </a:lvl2pPr>
            <a:lvl3pPr marL="1371600" lvl="2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■"/>
              <a:defRPr/>
            </a:lvl3pPr>
            <a:lvl4pPr marL="1828800" lvl="3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  <a:defRPr/>
            </a:lvl4pPr>
            <a:lvl5pPr marL="2286000" lvl="4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9003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1295400" y="76200"/>
            <a:ext cx="7391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9" name="Google Shape;159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1791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371600" y="76200"/>
            <a:ext cx="7315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5" name="Google Shape;165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50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8458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8CB7-FAFD-4AE0-A946-71B8992B19FE}" type="datetime8">
              <a:rPr lang="en-US"/>
              <a:pPr>
                <a:defRPr/>
              </a:pPr>
              <a:t>1/8/2024 8:13 AM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1BFA-6AF1-4E67-936C-00700BC15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6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4946-DD17-408D-9075-5178A38C9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9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5696-AA38-4B9B-B1A3-76C2B7BEB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7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021C-DAC7-4361-941A-4C3BDA612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02406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202406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B4E3-EEF2-419D-9739-F4868E4D1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4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DF27-5E1E-4CFE-887D-815D3F71A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2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file:///C:\TEMP\bluebar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8E059A3-15EC-4BEC-B655-FA041BA081B0}" type="datetime8">
              <a:rPr lang="en-US"/>
              <a:pPr>
                <a:defRPr/>
              </a:pPr>
              <a:t>1/8/2024 8:13 AM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6349B3-8FE2-47FF-AFA5-E7B8ECE87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8" descr="C:\TEMP\bluebar.JPG"/>
          <p:cNvPicPr>
            <a:picLocks noChangeAspect="1" noChangeArrowheads="1"/>
          </p:cNvPicPr>
          <p:nvPr userDrawn="1"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1066802"/>
            <a:ext cx="9144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1" y="37195"/>
            <a:ext cx="1024217" cy="1012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3" r:id="rId3"/>
    <p:sldLayoutId id="214748367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E132EA6-485E-4959-9EB2-ECEBC2252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88913"/>
            <a:ext cx="9144000" cy="546100"/>
            <a:chOff x="0" y="0"/>
            <a:chExt cx="5760" cy="344"/>
          </a:xfrm>
        </p:grpSpPr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512763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024063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494" y="72232"/>
            <a:ext cx="954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9" descr="evacuation sig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38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1"/>
          <p:cNvSpPr txBox="1"/>
          <p:nvPr/>
        </p:nvSpPr>
        <p:spPr>
          <a:xfrm>
            <a:off x="-10150" y="6485867"/>
            <a:ext cx="30048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NWS New Orleans/Baton Rouge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95381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lerts1.mcdsus.mcds.usmc.mil/SelfService/USMC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1la.org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tsproweb.defensetravel.osd.mil/dts-app/Distance/view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p.gov/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facebook.com/groups/marforresread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1la.org/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1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9554"/>
            <a:ext cx="9144000" cy="54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7156" y="76200"/>
            <a:ext cx="545168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MCSF NOLA HURRICANE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PREPAREDNESS BRIEF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572000"/>
            <a:ext cx="757111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ARE YOU PREPARED?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32959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800" dirty="0"/>
              <a:t>Atlantic Tropical Cyclone Deaths (Indirect) by Hazard </a:t>
            </a:r>
            <a:endParaRPr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51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0"/>
          <p:cNvSpPr txBox="1">
            <a:spLocks noGrp="1"/>
          </p:cNvSpPr>
          <p:nvPr>
            <p:ph type="body" idx="1"/>
          </p:nvPr>
        </p:nvSpPr>
        <p:spPr>
          <a:xfrm>
            <a:off x="819150" y="1840825"/>
            <a:ext cx="75057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267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Historically, storm surge is the leading cause of fatalities in tropical systems.</a:t>
            </a:r>
            <a:endParaRPr sz="267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r>
              <a:rPr lang="en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the last 6 years, we’ve lost more people to carbon monoxide poisoning after a storm than we </a:t>
            </a:r>
            <a:r>
              <a:rPr lang="e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have to storm </a:t>
            </a:r>
            <a:r>
              <a:rPr lang="en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surge.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03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543800" cy="664797"/>
          </a:xfrm>
        </p:spPr>
        <p:txBody>
          <a:bodyPr>
            <a:noAutofit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altLang="en-US" sz="3200" dirty="0"/>
              <a:t>National Weather Service</a:t>
            </a:r>
            <a:br>
              <a:rPr altLang="en-US" sz="3200" dirty="0"/>
            </a:br>
            <a:r>
              <a:rPr altLang="en-US" sz="3200" dirty="0"/>
              <a:t>New Orleans/Baton Rouge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23056-DB6D-5B53-B82F-68A8C76B8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4000"/>
            <a:ext cx="8991600" cy="4953000"/>
          </a:xfrm>
        </p:spPr>
      </p:pic>
    </p:spTree>
    <p:extLst>
      <p:ext uri="{BB962C8B-B14F-4D97-AF65-F5344CB8AC3E}">
        <p14:creationId xmlns:p14="http://schemas.microsoft.com/office/powerpoint/2010/main" val="311394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004" y="1472677"/>
            <a:ext cx="5483993" cy="45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81212" y="6107668"/>
            <a:ext cx="4981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http://www.nola.gov/ready/alert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STAY INFORMED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7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3234" y="191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AtHoc</a:t>
            </a:r>
            <a:r>
              <a:rPr lang="en-US" sz="3600" b="1" dirty="0"/>
              <a:t> MWNS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7315200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dirty="0" err="1">
                <a:cs typeface="Arial" charset="0"/>
              </a:rPr>
              <a:t>AtHoc</a:t>
            </a:r>
            <a:r>
              <a:rPr lang="en-US" sz="1600" dirty="0">
                <a:cs typeface="Arial" charset="0"/>
              </a:rPr>
              <a:t> is the MARCORSPTFAC Mass Warning and Notification System. It is used to alert MARCORSPTFAC personnel of emergency events.</a:t>
            </a:r>
          </a:p>
          <a:p>
            <a:endParaRPr lang="en-US" sz="1600" dirty="0">
              <a:cs typeface="Arial" charset="0"/>
            </a:endParaRPr>
          </a:p>
          <a:p>
            <a:r>
              <a:rPr lang="en-US" sz="1600" dirty="0">
                <a:cs typeface="Arial" charset="0"/>
              </a:rPr>
              <a:t>This could be an active shooter, CBRNE/</a:t>
            </a:r>
            <a:r>
              <a:rPr lang="en-US" sz="1600" dirty="0" err="1">
                <a:cs typeface="Arial" charset="0"/>
              </a:rPr>
              <a:t>HazMat</a:t>
            </a:r>
            <a:r>
              <a:rPr lang="en-US" sz="1600" dirty="0">
                <a:cs typeface="Arial" charset="0"/>
              </a:rPr>
              <a:t> event, broken water main, destructive weather conditions, etc. Any event needing immediate notification of personnel.</a:t>
            </a:r>
          </a:p>
          <a:p>
            <a:endParaRPr lang="en-US" sz="1600" dirty="0">
              <a:cs typeface="Arial" charset="0"/>
            </a:endParaRPr>
          </a:p>
          <a:p>
            <a:r>
              <a:rPr lang="en-US" sz="1600" dirty="0">
                <a:cs typeface="Arial" charset="0"/>
              </a:rPr>
              <a:t>Please ensure your Marines, Sailors, Civilians, and Contractors have an </a:t>
            </a:r>
            <a:r>
              <a:rPr lang="en-US" sz="1600" b="1" dirty="0">
                <a:cs typeface="Arial" charset="0"/>
              </a:rPr>
              <a:t>active</a:t>
            </a:r>
            <a:r>
              <a:rPr lang="en-US" sz="1600" dirty="0">
                <a:cs typeface="Arial" charset="0"/>
              </a:rPr>
              <a:t> and </a:t>
            </a:r>
            <a:r>
              <a:rPr lang="en-US" sz="1600" b="1" dirty="0">
                <a:cs typeface="Arial" charset="0"/>
              </a:rPr>
              <a:t>UP-TO-DATE</a:t>
            </a:r>
            <a:r>
              <a:rPr lang="en-US" sz="1600" dirty="0">
                <a:cs typeface="Arial" charset="0"/>
              </a:rPr>
              <a:t> profile in </a:t>
            </a:r>
            <a:r>
              <a:rPr lang="en-US" sz="1600" dirty="0" err="1">
                <a:cs typeface="Arial" charset="0"/>
              </a:rPr>
              <a:t>AtHoc</a:t>
            </a:r>
            <a:r>
              <a:rPr lang="en-US" sz="1600" dirty="0">
                <a:cs typeface="Arial" charset="0"/>
              </a:rPr>
              <a:t>.</a:t>
            </a:r>
          </a:p>
          <a:p>
            <a:endParaRPr lang="en-US" sz="1600" dirty="0">
              <a:cs typeface="Arial" charset="0"/>
            </a:endParaRPr>
          </a:p>
          <a:p>
            <a:r>
              <a:rPr lang="en-US" sz="1600" dirty="0">
                <a:cs typeface="Arial" charset="0"/>
              </a:rPr>
              <a:t>Users can update their profile information at:</a:t>
            </a:r>
          </a:p>
          <a:p>
            <a:endParaRPr lang="en-US" sz="1600" dirty="0">
              <a:cs typeface="Arial" charset="0"/>
            </a:endParaRPr>
          </a:p>
          <a:p>
            <a:r>
              <a:rPr lang="en-US" sz="1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https://alerts1.mcdsus.mcds.usmc.mil/SelfService/USMC</a:t>
            </a:r>
            <a:endParaRPr lang="en-US" sz="1600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4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5600" y="304800"/>
            <a:ext cx="3422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Disaster Supply Kit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75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          </a:t>
            </a:r>
            <a:r>
              <a:rPr lang="en-US" sz="2000" dirty="0"/>
              <a:t>Rule of 3’s</a:t>
            </a:r>
          </a:p>
          <a:p>
            <a:r>
              <a:rPr lang="en-US" sz="2000" dirty="0"/>
              <a:t>Air = 3 minutes</a:t>
            </a:r>
          </a:p>
          <a:p>
            <a:endParaRPr lang="en-US" sz="2000" dirty="0"/>
          </a:p>
          <a:p>
            <a:r>
              <a:rPr lang="en-US" sz="2000" dirty="0"/>
              <a:t>Shelter = 3 hours</a:t>
            </a:r>
          </a:p>
          <a:p>
            <a:endParaRPr lang="en-US" sz="2000" dirty="0"/>
          </a:p>
          <a:p>
            <a:r>
              <a:rPr lang="en-US" sz="2000" dirty="0"/>
              <a:t>Water = 3 days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At least one gallon per person per day for drinking, +2 gallon per person for cooking and hygiene</a:t>
            </a:r>
          </a:p>
          <a:p>
            <a:pPr lvl="1"/>
            <a:endParaRPr lang="en-US" sz="2000" dirty="0"/>
          </a:p>
          <a:p>
            <a:r>
              <a:rPr lang="en-US" sz="2000" dirty="0"/>
              <a:t>Food = 3 weeks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Non-perishable, easy-to-store foods, basic utensils including manual can opener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458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BEFORE THE STORM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Preparing yourself and your family before the storm arrives is vital to the mission and survival.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www.ready.marines.mil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www.getagameplan.org          www.ready.gov/plan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/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Ensure that ALL information in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AtHoc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is updated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Ensure that you read the message in its entirety and respond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Ensure you have homeowners/ renters insurance with proper           coverage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Cash on hand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Important papers are secure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Generator (for emergency electrical power)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Vehicles are topped off with fuel prior to storm arrival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Board up windows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Monitor local news channels, social medial and internet for storm updates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Leave early if possible and preferably during daylight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3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228600"/>
            <a:ext cx="6115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Disaster Supply Kit: Medical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6915" y="1859661"/>
            <a:ext cx="57912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Copies of prescriptions and 30 day supply</a:t>
            </a:r>
          </a:p>
          <a:p>
            <a:pPr lvl="0">
              <a:lnSpc>
                <a:spcPct val="80000"/>
              </a:lnSpc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Extra supplies (blood sugar test strips, etc.)</a:t>
            </a:r>
          </a:p>
          <a:p>
            <a:pPr lvl="0">
              <a:lnSpc>
                <a:spcPct val="80000"/>
              </a:lnSpc>
              <a:buNone/>
            </a:pPr>
            <a:r>
              <a:rPr lang="en-US" sz="2400" dirty="0">
                <a:solidFill>
                  <a:prstClr val="black"/>
                </a:solidFill>
              </a:rPr>
              <a:t>  </a:t>
            </a: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Wheelchairs, canes, respiratory aids, etc.</a:t>
            </a:r>
          </a:p>
          <a:p>
            <a:pPr lvl="0">
              <a:lnSpc>
                <a:spcPct val="80000"/>
              </a:lnSpc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Names of all medical providers</a:t>
            </a:r>
          </a:p>
          <a:p>
            <a:pPr lvl="0">
              <a:lnSpc>
                <a:spcPct val="80000"/>
              </a:lnSpc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Copies of health insurance cards</a:t>
            </a:r>
          </a:p>
          <a:p>
            <a:pPr lvl="0">
              <a:lnSpc>
                <a:spcPct val="80000"/>
              </a:lnSpc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Copy of medical history</a:t>
            </a:r>
          </a:p>
        </p:txBody>
      </p:sp>
    </p:spTree>
    <p:extLst>
      <p:ext uri="{BB962C8B-B14F-4D97-AF65-F5344CB8AC3E}">
        <p14:creationId xmlns:p14="http://schemas.microsoft.com/office/powerpoint/2010/main" val="71388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228600"/>
            <a:ext cx="3652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Your Disaster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905000"/>
            <a:ext cx="50292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</a:rPr>
              <a:t>Evacuation plan</a:t>
            </a:r>
          </a:p>
          <a:p>
            <a:pPr lvl="1">
              <a:lnSpc>
                <a:spcPct val="80000"/>
              </a:lnSpc>
            </a:pPr>
            <a:endParaRPr lang="en-US" sz="3200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</a:rPr>
              <a:t>Communication plan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Family, friends, employer</a:t>
            </a:r>
          </a:p>
          <a:p>
            <a:pPr lvl="1">
              <a:lnSpc>
                <a:spcPct val="80000"/>
              </a:lnSpc>
            </a:pPr>
            <a:endParaRPr lang="en-US" sz="3200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</a:rPr>
              <a:t>Pet plan</a:t>
            </a:r>
          </a:p>
          <a:p>
            <a:pPr lvl="1">
              <a:lnSpc>
                <a:spcPct val="80000"/>
              </a:lnSpc>
            </a:pPr>
            <a:endParaRPr lang="en-US" sz="3200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</a:rPr>
              <a:t>Re-entry plan</a:t>
            </a:r>
          </a:p>
        </p:txBody>
      </p:sp>
    </p:spTree>
    <p:extLst>
      <p:ext uri="{BB962C8B-B14F-4D97-AF65-F5344CB8AC3E}">
        <p14:creationId xmlns:p14="http://schemas.microsoft.com/office/powerpoint/2010/main" val="159564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743200" cy="1049338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486398"/>
          </a:xfrm>
        </p:spPr>
        <p:txBody>
          <a:bodyPr/>
          <a:lstStyle/>
          <a:p>
            <a:pPr lvl="0" eaLnBrk="1" hangingPunct="1">
              <a:buClr>
                <a:srgbClr val="FFC000"/>
              </a:buClr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2 million people are at risk in Southeast Louisiana </a:t>
            </a:r>
          </a:p>
          <a:p>
            <a:pPr lvl="1" eaLnBrk="1" hangingPunct="1">
              <a:buClr>
                <a:srgbClr val="FFC000"/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million in New Orleans Metro area alone</a:t>
            </a:r>
          </a:p>
          <a:p>
            <a:pPr marL="457200" lvl="1" indent="0" eaLnBrk="1" hangingPunct="1">
              <a:buClr>
                <a:srgbClr val="FFC000"/>
              </a:buCl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1" hangingPunct="1">
              <a:buClr>
                <a:srgbClr val="FFC000"/>
              </a:buClr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limited number of evacuation routes from populated areas</a:t>
            </a:r>
          </a:p>
          <a:p>
            <a:pPr marL="0" lvl="0" indent="0" eaLnBrk="1" hangingPunct="1">
              <a:buClr>
                <a:srgbClr val="FFC000"/>
              </a:buClr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1" hangingPunct="1">
              <a:buClr>
                <a:srgbClr val="FFC000"/>
              </a:buClr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vulnerable areas need to evacuate first</a:t>
            </a:r>
          </a:p>
          <a:p>
            <a:pPr marL="0" lvl="0" indent="0" eaLnBrk="1" hangingPunct="1">
              <a:buClr>
                <a:srgbClr val="FFC000"/>
              </a:buClr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1" hangingPunct="1">
              <a:buClr>
                <a:srgbClr val="FFC000"/>
              </a:buClr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Ivan evacuation in 2004 validated that evacuations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managed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 eaLnBrk="1" hangingPunct="1">
              <a:buClr>
                <a:srgbClr val="FFC000"/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“Gentlemen start your engines!” is not a viable solution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205213"/>
            <a:ext cx="1038736" cy="99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HURRICANES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The North Atlantic hurricane season occurs from June 1 to November 30, sharply peaking from late August through September.  Hurricanes are rated by wind intensities based on the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Saffir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-Simpson scale.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earlyalert.com/images/Saffir_Simpson_proo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001" y="2819400"/>
            <a:ext cx="5258537" cy="3657600"/>
          </a:xfrm>
          <a:prstGeom prst="rect">
            <a:avLst/>
          </a:prstGeom>
          <a:noFill/>
        </p:spPr>
      </p:pic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0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PHASED EVACUATION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(Hours prior to onset of tropical storm force winds)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1429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(H-50 hours) Area south of Intracoastal Waterway, outside of levee protection system, vulnerable to Cat 1 or 2, no route restrictions</a:t>
            </a:r>
          </a:p>
          <a:p>
            <a:pPr marL="0" indent="0" eaLnBrk="1" hangingPunct="1">
              <a:lnSpc>
                <a:spcPct val="90000"/>
              </a:lnSpc>
              <a:buClr>
                <a:srgbClr val="FFCC00"/>
              </a:buClr>
              <a:buNone/>
            </a:pPr>
            <a:endParaRPr lang="en-US" sz="2400" dirty="0">
              <a:solidFill>
                <a:srgbClr val="FFCC00"/>
              </a:solidFill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2971800"/>
            <a:ext cx="868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1" y="217157"/>
            <a:ext cx="1045864" cy="10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8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(H-40 hours) Area south of the Mississippi River, levee protected, vulnerable to Cat 2 or higher, suggested routes but no restrictions</a:t>
            </a:r>
          </a:p>
          <a:p>
            <a:pPr marL="0" indent="0" eaLnBrk="1" hangingPunct="1">
              <a:lnSpc>
                <a:spcPct val="90000"/>
              </a:lnSpc>
              <a:buClr>
                <a:srgbClr val="FFCC00"/>
              </a:buClr>
              <a:buNone/>
            </a:pPr>
            <a:endParaRPr lang="en-US" sz="2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2895600"/>
            <a:ext cx="8534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228600"/>
            <a:ext cx="1008063" cy="9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78813" y="1905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PHASED EVACUATION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(Hours prior to onset of tropical storm force winds)</a:t>
            </a:r>
          </a:p>
        </p:txBody>
      </p:sp>
    </p:spTree>
    <p:extLst>
      <p:ext uri="{BB962C8B-B14F-4D97-AF65-F5344CB8AC3E}">
        <p14:creationId xmlns:p14="http://schemas.microsoft.com/office/powerpoint/2010/main" val="409074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III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(H-30 hours) Areas on East Bank in the New Orleans Metro area, levee protected, vulnerable to slow Cat 3 or any Cat 4 or Cat 5; Directed Routes (Contraflow)</a:t>
            </a:r>
          </a:p>
          <a:p>
            <a:pPr marL="0" indent="0" eaLnBrk="1" hangingPunct="1">
              <a:lnSpc>
                <a:spcPct val="90000"/>
              </a:lnSpc>
              <a:buClr>
                <a:srgbClr val="FFCC00"/>
              </a:buClr>
              <a:buNone/>
            </a:pPr>
            <a:endParaRPr lang="en-US" sz="2400" dirty="0">
              <a:solidFill>
                <a:srgbClr val="FFCC00"/>
              </a:solidFill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3048000"/>
            <a:ext cx="853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562" y="228600"/>
            <a:ext cx="1008063" cy="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36" y="194589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PHASED EVACUATION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(Hours prior to onset of tropical storm force winds)</a:t>
            </a:r>
          </a:p>
        </p:txBody>
      </p:sp>
    </p:spTree>
    <p:extLst>
      <p:ext uri="{BB962C8B-B14F-4D97-AF65-F5344CB8AC3E}">
        <p14:creationId xmlns:p14="http://schemas.microsoft.com/office/powerpoint/2010/main" val="87973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883" y="3810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PHASE III</a:t>
            </a:r>
            <a:b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CONTRAFLOW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431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556125" y="575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662940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Source:  Louisiana State Police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228600"/>
            <a:ext cx="914400" cy="8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59" y="1371600"/>
            <a:ext cx="7721882" cy="52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5" y="2320889"/>
            <a:ext cx="9127435" cy="45371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318407"/>
            <a:ext cx="8763000" cy="558018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/>
              <a:t>Evacuations: Minimum of 75 miles – Maximum of 600 miles (based on the Defense Table of Official Distances (DTOD) in Defense Travel System (DTS).</a:t>
            </a:r>
          </a:p>
          <a:p>
            <a:pPr marL="0" indent="0">
              <a:buNone/>
            </a:pPr>
            <a:r>
              <a:rPr lang="en-US" sz="1400" b="0" dirty="0"/>
              <a:t>Planning Consideration: Is my safe haven outside of the hazard’s impact area?</a:t>
            </a:r>
          </a:p>
          <a:p>
            <a:pPr marL="0" indent="0">
              <a:buNone/>
            </a:pPr>
            <a:r>
              <a:rPr lang="en-US" sz="1400" b="0" dirty="0">
                <a:hlinkClick r:id="rId3"/>
              </a:rPr>
              <a:t>https://dtsproweb.defensetravel.osd.mil/dts-app/Distance/view</a:t>
            </a:r>
            <a:r>
              <a:rPr lang="en-US" sz="1400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72C83-495A-491A-BECF-CEABD8A5FD76}" type="slidenum">
              <a:rPr lang="en-US" smtClean="0"/>
              <a:pPr>
                <a:defRPr/>
              </a:pPr>
              <a:t>24</a:t>
            </a:fld>
            <a:r>
              <a:rPr lang="en-US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302" y="418940"/>
            <a:ext cx="8563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SAFE HAVENS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604899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205mi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9282" y="550327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115mi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3956" y="409492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470mi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65" y="470752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540mi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5122" y="483704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328mi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607881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550mi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330577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493mi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327367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397mi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373" y="259436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534mi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611794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137mi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2800" y="598604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84mi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564177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147mi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6848" y="602481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93mi</a:t>
            </a:r>
          </a:p>
        </p:txBody>
      </p:sp>
    </p:spTree>
    <p:extLst>
      <p:ext uri="{BB962C8B-B14F-4D97-AF65-F5344CB8AC3E}">
        <p14:creationId xmlns:p14="http://schemas.microsoft.com/office/powerpoint/2010/main" val="1432934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Non-Response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Actions: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Upon receipt of evacuation order, MOVE TO SAFE HAVENS.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Launched approx. at 60 hr. mark (before State Phase I begins)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Safe havens should be in the traveling direction of the COOP location.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At safe Havens, await further instructions:  to execute Phase III COOP or Phase IV return to NOLA (could be days, weeks, or months depending on damage to infrastructure)</a:t>
            </a:r>
          </a:p>
          <a:p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3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DURING THE STORM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315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Only stay if you have </a:t>
            </a:r>
            <a:r>
              <a:rPr lang="en-US" sz="1700" b="1" u="sng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 received authorized evacuation</a:t>
            </a:r>
          </a:p>
          <a:p>
            <a:pPr>
              <a:buFont typeface="Arial" pitchFamily="34" charset="0"/>
              <a:buChar char="•"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Do not go out into the storm – Police, Fire and EMS personnel will not be able to rescue you</a:t>
            </a:r>
          </a:p>
          <a:p>
            <a:pPr>
              <a:buFont typeface="Arial" pitchFamily="34" charset="0"/>
              <a:buChar char="•"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Understand how to shut off utilities if needed</a:t>
            </a:r>
          </a:p>
          <a:p>
            <a:pPr>
              <a:buFont typeface="Arial" pitchFamily="34" charset="0"/>
              <a:buChar char="•"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Fill bathtub with water for hygiene usage</a:t>
            </a:r>
          </a:p>
          <a:p>
            <a:pPr>
              <a:buFont typeface="Arial" pitchFamily="34" charset="0"/>
              <a:buChar char="•"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Turn refrigerator to high setting and only open when necessary</a:t>
            </a:r>
          </a:p>
          <a:p>
            <a:pPr>
              <a:buFont typeface="Arial" pitchFamily="34" charset="0"/>
              <a:buChar char="•"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Freeze water to keep refrigerator colder longer</a:t>
            </a:r>
          </a:p>
          <a:p>
            <a:pPr>
              <a:buFont typeface="Arial" pitchFamily="34" charset="0"/>
              <a:buChar char="•"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Turn off and secure propane tanks</a:t>
            </a:r>
          </a:p>
          <a:p>
            <a:pPr>
              <a:buFont typeface="Arial" pitchFamily="34" charset="0"/>
              <a:buChar char="•"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14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624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Do not run gasoline powered equipment in confined spaces or indoors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Do not connect a generator to the home’s main power supply unless it has been installed by a professional electrician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Stay away from windows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If near water, stay on the first deck but be prepared to move to the second deck if water rises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Shelter in the interior/center of the structure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Continue to monitor the local news channels, social media and internet if possible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936" y="381000"/>
            <a:ext cx="4325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DURING THE STORM</a:t>
            </a:r>
          </a:p>
        </p:txBody>
      </p:sp>
    </p:spTree>
    <p:extLst>
      <p:ext uri="{BB962C8B-B14F-4D97-AF65-F5344CB8AC3E}">
        <p14:creationId xmlns:p14="http://schemas.microsoft.com/office/powerpoint/2010/main" val="340972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AFTER THE STORM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7315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Continue to monitor local news channels, social media and the internet for updates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Use telephone, including cell, to report life threatening emergencies only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Text messaging may be the best way to communicate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Boil water, prior to drinking or cooking, at a rolling boil for at least one minute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Do not use candle or open flames indoors.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228600"/>
            <a:ext cx="456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AFTER THE STORM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85934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Be aware of down power lines/poles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Do not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return to the area until instructed and safe to do so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Bring food and water back with you because local stores may not be up and running yet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Always carry ID once you’re back in town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Do a full check of your home and property for damage and other hazards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Do not drive into flooded areas, “Turn around, Don’t drown”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9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6" descr="Hurricane Season Storm Trend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1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228600"/>
            <a:ext cx="456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AFTER THE STORM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2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RE-ENTRY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80836"/>
            <a:ext cx="8686800" cy="5029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FFC000"/>
              </a:buClr>
              <a:buSzPct val="100000"/>
              <a:buBlip>
                <a:blip r:embed="rId3"/>
              </a:buBlip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Tiered Approach</a:t>
            </a:r>
          </a:p>
          <a:p>
            <a:pPr marL="0" indent="0" eaLnBrk="1" hangingPunct="1">
              <a:buClr>
                <a:srgbClr val="FFC000"/>
              </a:buClr>
              <a:buNone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 ER (Color code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SAR; Fire &amp; EMS; State &amp; Federal LEOs, Homeland Security &amp; Emergency Management; Military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 1 (Color code </a:t>
            </a:r>
            <a:r>
              <a:rPr lang="en-US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Infrastructure/Utility repair public works public health, water, lighting, transportation and communications; Damage Assessment Teams; Others at discretion of jurisdictions</a:t>
            </a:r>
          </a:p>
          <a:p>
            <a:pPr marL="457200" lvl="1" indent="0" eaLnBrk="1" hangingPunct="1">
              <a:buClr>
                <a:srgbClr val="FFC000"/>
              </a:buClr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 2 (Color code </a:t>
            </a:r>
            <a:r>
              <a:rPr lang="en-US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 workers (Red Cross, etc.); Healthcare agencies (including volunteer health professionals; Businesses essential to recovery (Banking, Insurance, etc.)</a:t>
            </a:r>
          </a:p>
          <a:p>
            <a:pPr marL="457200" lvl="1" indent="0" eaLnBrk="1" hangingPunct="1">
              <a:buClr>
                <a:srgbClr val="FFC000"/>
              </a:buClr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 3 (Color code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 not included in Tier 2, but are essential to support residents upon return; Residents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254" y="304800"/>
            <a:ext cx="992787" cy="9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56200"/>
          </a:xfrm>
        </p:spPr>
        <p:txBody>
          <a:bodyPr/>
          <a:lstStyle/>
          <a:p>
            <a:r>
              <a:rPr lang="en-US" sz="1800" b="0" dirty="0"/>
              <a:t>Plan ahead</a:t>
            </a:r>
          </a:p>
          <a:p>
            <a:pPr lvl="1"/>
            <a:r>
              <a:rPr lang="en-US" sz="1600" b="0" dirty="0"/>
              <a:t>Prepare a Family Readiness Plan (ready.marines.mil or ready.gov)</a:t>
            </a:r>
          </a:p>
          <a:p>
            <a:pPr lvl="1"/>
            <a:r>
              <a:rPr lang="en-US" sz="1600" b="0" dirty="0"/>
              <a:t>Maintain a Disaster Supply Kit</a:t>
            </a:r>
          </a:p>
          <a:p>
            <a:pPr lvl="1"/>
            <a:r>
              <a:rPr lang="en-US" sz="1600" b="0" dirty="0"/>
              <a:t>Stock essentials for at least 72 hours (medications, water, food, etc.)</a:t>
            </a:r>
          </a:p>
          <a:p>
            <a:pPr lvl="1"/>
            <a:r>
              <a:rPr lang="en-US" sz="1600" b="0" dirty="0"/>
              <a:t>Stay aware – watch/listen to local news/weather</a:t>
            </a:r>
          </a:p>
          <a:p>
            <a:pPr lvl="1"/>
            <a:r>
              <a:rPr lang="en-US" sz="1600" b="0" dirty="0"/>
              <a:t>Actions and time needed to prepare residence </a:t>
            </a:r>
          </a:p>
          <a:p>
            <a:pPr lvl="1"/>
            <a:endParaRPr lang="en-US" sz="1600" b="0" dirty="0"/>
          </a:p>
          <a:p>
            <a:r>
              <a:rPr lang="en-US" sz="1800" b="0" dirty="0"/>
              <a:t>Every storm is different, so pay attention to the forecast impacts from each individual storm and try not to draw comparisons to previous storms</a:t>
            </a:r>
          </a:p>
          <a:p>
            <a:endParaRPr lang="en-US" sz="1800" b="0" dirty="0"/>
          </a:p>
          <a:p>
            <a:r>
              <a:rPr lang="en-US" sz="1800" b="0" dirty="0"/>
              <a:t>Forecasts can change, so pay attention to forecast updates and plan ahead so that you’re prepared in the event conditions look like they may get worse than originally expected.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72C83-495A-491A-BECF-CEABD8A5FD76}" type="slidenum">
              <a:rPr lang="en-US" smtClean="0"/>
              <a:pPr>
                <a:defRPr/>
              </a:pPr>
              <a:t>32</a:t>
            </a:fld>
            <a:r>
              <a:rPr lang="en-US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302" y="418940"/>
            <a:ext cx="8563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FINAL TAKEAWAYS</a:t>
            </a:r>
          </a:p>
        </p:txBody>
      </p:sp>
    </p:spTree>
    <p:extLst>
      <p:ext uri="{BB962C8B-B14F-4D97-AF65-F5344CB8AC3E}">
        <p14:creationId xmlns:p14="http://schemas.microsoft.com/office/powerpoint/2010/main" val="3272465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7315200" cy="480131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La Quinta Inn &amp; Suites Fort Worth North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4700 North Freeway	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Fort Worth, TX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817-222-2888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La Quinta Inn &amp; Suites Fort Worth Southwest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4900 Bryant Irvin Road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Fort Worth, TX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817-370-2700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MOTEL 6 - Fort Worth West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7960 West Freeway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Fort Worth, TX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817-246-7168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MOTEL 6 - Ft Worth East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1236 Oakland Blvd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	Fort Worth, TX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	817-834-7361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MOTEL 6 - Fort Worth	3861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Tanacross</a:t>
            </a:r>
            <a:r>
              <a:rPr lang="en-US" dirty="0">
                <a:latin typeface="Arial" pitchFamily="34" charset="0"/>
                <a:cs typeface="Arial" pitchFamily="34" charset="0"/>
              </a:rPr>
              <a:t> Dr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	Fort Worth, TX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	817-834-6700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60314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http://hotels.petswelcome.com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PET FRIENDLY HOTELS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387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IMPORTANT NUMBERS AND WEBSITES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31520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tabLst>
                <a:tab pos="5775325" algn="l"/>
              </a:tabLs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Marine Corps Forces Reserve 	800-638-4698</a:t>
            </a:r>
          </a:p>
          <a:p>
            <a:pPr>
              <a:tabLst>
                <a:tab pos="5775325" algn="l"/>
              </a:tabLs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                   (www.marforres.marines.mil)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American Red Cross – Southwest Louisiana Chapter                  504- 620-3105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	(www.redcross.com)</a:t>
            </a:r>
          </a:p>
          <a:p>
            <a:pPr>
              <a:tabLst>
                <a:tab pos="5834063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5834063" algn="l"/>
              </a:tabLs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Governor’s Office of Homeland Security and </a:t>
            </a:r>
          </a:p>
          <a:p>
            <a:pPr>
              <a:tabLst>
                <a:tab pos="5834063" algn="l"/>
              </a:tabLs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Emergency Preparedness                                                             225-925-7500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                 (www.gohsep.la.gov)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Louisiana State Police Road Closure Information                         800-469-4828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                  (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2"/>
              </a:rPr>
              <a:t>www.lsp.gov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www.511LA.org  (DOTD website for road closures)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Marine Corps Police Dept.				      504-697-8911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National Hurricane Center	  (www.nhc.noaa.gov)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387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IMPORTANT NUMBERS AND WEBSITES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315200" cy="89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https://www.facebook.com/groups/marforresready</a:t>
            </a:r>
            <a:endParaRPr lang="en-US" sz="1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u="sng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4390C-D837-EB82-B7B5-139DACCDB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0" y="1892970"/>
            <a:ext cx="866419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AEFCD-9727-DFA9-20A2-9216064A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2"/>
            <a:ext cx="9144000" cy="26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8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447800"/>
            <a:ext cx="7315200" cy="55092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National Weather Service New Orleans			      985-649-0429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www.weather.gov/neworleans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New Orleans Office of Homeland Security and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Emergency Preparedness 				      504-658-8700 	        	(www.nola.gov/homeland-security)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MARFORRES Destructive Weather page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http://www.marforres.marines.mil/Family-Resources/Hurricane_Preparedness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MARCORSPTFAC NOLA Destructive Weather page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http://www.marforres.marines.mil/mcsf-nola/Destructive-Weather/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http://www.ready.marines.mil 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www.getagameplan.org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Facebook.com/MARFORRES Sub-group MFR NOLA Hurricane Season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Facility Protection Officer    				      504-697-8032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387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IMPORTANT NUMBERS AND WEBSITES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0440" y="3048000"/>
            <a:ext cx="320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QUESTIONS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30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NOAA 2023 Hurricane Season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  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B2F91-3834-7E21-0D69-7CF829E7B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DC67D-CD8F-14A3-7037-A8F235127776}"/>
              </a:ext>
            </a:extLst>
          </p:cNvPr>
          <p:cNvSpPr txBox="1"/>
          <p:nvPr/>
        </p:nvSpPr>
        <p:spPr>
          <a:xfrm>
            <a:off x="1676400" y="152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i="0" u="none" strike="noStrike" baseline="0" dirty="0">
                <a:solidFill>
                  <a:srgbClr val="2790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“Social </a:t>
            </a:r>
            <a:r>
              <a:rPr lang="en-US" sz="4800" b="0" i="0" u="none" strike="noStrike" baseline="0" dirty="0" err="1">
                <a:solidFill>
                  <a:srgbClr val="2790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Mediarologists</a:t>
            </a:r>
            <a:r>
              <a:rPr lang="en-US" sz="4800" b="0" i="0" u="none" strike="noStrike" baseline="0" dirty="0">
                <a:solidFill>
                  <a:srgbClr val="2790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293BB-8F28-D39B-ED99-51FF98F38200}"/>
              </a:ext>
            </a:extLst>
          </p:cNvPr>
          <p:cNvSpPr txBox="1"/>
          <p:nvPr/>
        </p:nvSpPr>
        <p:spPr>
          <a:xfrm>
            <a:off x="1257300" y="1661628"/>
            <a:ext cx="7239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3200" b="0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because a forecast goes “viral”</a:t>
            </a:r>
          </a:p>
          <a:p>
            <a:pPr algn="l"/>
            <a:r>
              <a:rPr lang="en-US" sz="3200" b="0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mean it’s likely to happen.</a:t>
            </a:r>
          </a:p>
          <a:p>
            <a:pPr algn="l"/>
            <a:r>
              <a:rPr lang="en-US" sz="3200" b="0" i="0" u="none" strike="noStrike" baseline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3200" b="0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models constantly create</a:t>
            </a:r>
          </a:p>
          <a:p>
            <a:pPr algn="l"/>
            <a:r>
              <a:rPr lang="en-US" sz="3200" b="0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systems.</a:t>
            </a:r>
          </a:p>
          <a:p>
            <a:pPr algn="l"/>
            <a:r>
              <a:rPr lang="en-US" sz="3200" b="0" i="0" u="none" strike="noStrike" baseline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3200" b="0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175 mile track error out 5</a:t>
            </a:r>
          </a:p>
          <a:p>
            <a:pPr algn="l"/>
            <a:r>
              <a:rPr lang="en-US" sz="3200" b="0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days. Imagine what that is at 10 days?!</a:t>
            </a:r>
          </a:p>
          <a:p>
            <a:pPr algn="l"/>
            <a:r>
              <a:rPr lang="en-US" sz="3200" b="1" i="0" u="none" strike="noStrike" baseline="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3200" b="1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NEVER hide a hurricane from</a:t>
            </a:r>
          </a:p>
          <a:p>
            <a:pPr algn="l"/>
            <a:r>
              <a:rPr lang="en-US" sz="3200" b="1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you!</a:t>
            </a:r>
          </a:p>
          <a:p>
            <a:pPr algn="l"/>
            <a:r>
              <a:rPr lang="en-US" sz="3200" b="1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NEVER follow someone who is</a:t>
            </a:r>
          </a:p>
          <a:p>
            <a:pPr algn="l"/>
            <a:r>
              <a:rPr lang="en-US" sz="3200" b="1" i="0" u="none" strike="noStrike" baseline="0" dirty="0">
                <a:solidFill>
                  <a:srgbClr val="555F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showing just weather models.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6999-0A06-4ED0-B63B-358399FC38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1714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Cone Modeling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294" y="1676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  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60733-FEF0-C956-28AF-4E661D0E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6327298" cy="571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52" y="393062"/>
            <a:ext cx="789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INTENSIFICATION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412081"/>
            <a:ext cx="259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Hurricane Ida (2021)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Intensified from a Cat 2 to Cat 4 in nine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Forecast major hurricane about 2 days before landfall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Intensified to max strength just prior to landfall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BPT </a:t>
            </a:r>
            <a:r>
              <a:rPr lang="en-US" dirty="0"/>
              <a:t>adjust individual plans to account for condensed timelines</a:t>
            </a:r>
            <a:endParaRPr lang="en-US" sz="1800" dirty="0">
              <a:latin typeface="+mn-lt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886200" y="5477079"/>
            <a:ext cx="765640" cy="794406"/>
          </a:xfrm>
          <a:prstGeom prst="rightBrac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8200" y="504398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Rapid Intensification</a:t>
            </a:r>
          </a:p>
          <a:p>
            <a:pPr algn="ctr"/>
            <a:r>
              <a:rPr lang="en-US" sz="1200" dirty="0">
                <a:latin typeface="+mn-lt"/>
              </a:rPr>
              <a:t>(2 Cycles)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276600" y="4534365"/>
            <a:ext cx="991600" cy="794406"/>
          </a:xfrm>
          <a:prstGeom prst="rightBrac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47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Additional considerations are: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Storms speed (in terms of movement)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Storm surge (inundation)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Sea state (tides)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Predicted rainfall (inland flooding)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Extreme Weather Phenomenon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(Tornados, Lightning)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nhc.noaa.gov/surge/images/stormsurgevsstorm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3733800"/>
            <a:ext cx="6934200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HURRICANES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CC9EF-357E-492F-A58F-56489BFA13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0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720725"/>
            <a:ext cx="8229600" cy="803275"/>
          </a:xfrm>
          <a:prstGeom prst="rect">
            <a:avLst/>
          </a:prstGeom>
          <a:effectLst/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42005"/>
            <a:ext cx="7543800" cy="132959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200" dirty="0"/>
              <a:t>Atlantic Tropical Cyclone Deaths by Hazard </a:t>
            </a:r>
            <a:endParaRPr sz="3200" dirty="0"/>
          </a:p>
        </p:txBody>
      </p:sp>
      <p:pic>
        <p:nvPicPr>
          <p:cNvPr id="9" name="image8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00200"/>
            <a:ext cx="5867400" cy="4991100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00800" y="2202720"/>
            <a:ext cx="251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Flooding from storm surge and fresh water (rain) account for over three quarters of deaths directly attributable to Atlantic Basin Tropical Cyclones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366E27-ABAC-AD75-2C1A-9E10D1B17CF0}"/>
              </a:ext>
            </a:extLst>
          </p:cNvPr>
          <p:cNvSpPr txBox="1"/>
          <p:nvPr/>
        </p:nvSpPr>
        <p:spPr>
          <a:xfrm>
            <a:off x="6864725" y="2971800"/>
            <a:ext cx="2039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88% Water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8% Wind</a:t>
            </a:r>
          </a:p>
        </p:txBody>
      </p:sp>
    </p:spTree>
    <p:extLst>
      <p:ext uri="{BB962C8B-B14F-4D97-AF65-F5344CB8AC3E}">
        <p14:creationId xmlns:p14="http://schemas.microsoft.com/office/powerpoint/2010/main" val="91516898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Custom 2">
      <a:dk1>
        <a:sysClr val="windowText" lastClr="000000"/>
      </a:dk1>
      <a:lt1>
        <a:sysClr val="window" lastClr="FFFFFF"/>
      </a:lt1>
      <a:dk2>
        <a:srgbClr val="283138"/>
      </a:dk2>
      <a:lt2>
        <a:srgbClr val="FFC000"/>
      </a:lt2>
      <a:accent1>
        <a:srgbClr val="838D9B"/>
      </a:accent1>
      <a:accent2>
        <a:srgbClr val="FFC000"/>
      </a:accent2>
      <a:accent3>
        <a:srgbClr val="183989"/>
      </a:accent3>
      <a:accent4>
        <a:srgbClr val="FFC000"/>
      </a:accent4>
      <a:accent5>
        <a:srgbClr val="183989"/>
      </a:accent5>
      <a:accent6>
        <a:srgbClr val="6F6C7D"/>
      </a:accent6>
      <a:hlink>
        <a:srgbClr val="6187E3"/>
      </a:hlink>
      <a:folHlink>
        <a:srgbClr val="7B8EB8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D9741679DA674D951EBA1CCB724346" ma:contentTypeVersion="9" ma:contentTypeDescription="Create a new document." ma:contentTypeScope="" ma:versionID="cb733ac3d648e959a450641dafa0ad04">
  <xsd:schema xmlns:xsd="http://www.w3.org/2001/XMLSchema" xmlns:xs="http://www.w3.org/2001/XMLSchema" xmlns:p="http://schemas.microsoft.com/office/2006/metadata/properties" xmlns:ns3="a5c7796f-9802-46a8-a5bf-bc57f86a79fb" targetNamespace="http://schemas.microsoft.com/office/2006/metadata/properties" ma:root="true" ma:fieldsID="2d280240038357ac972c329d03a479f5" ns3:_="">
    <xsd:import namespace="a5c7796f-9802-46a8-a5bf-bc57f86a79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796f-9802-46a8-a5bf-bc57f86a7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71AB5-3B93-432E-83A6-863DD79B8E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CD662-47F9-45FC-ACE5-E7BC8AF60627}">
  <ds:schemaRefs>
    <ds:schemaRef ds:uri="http://purl.org/dc/terms/"/>
    <ds:schemaRef ds:uri="http://schemas.openxmlformats.org/package/2006/metadata/core-properties"/>
    <ds:schemaRef ds:uri="http://purl.org/dc/dcmitype/"/>
    <ds:schemaRef ds:uri="a5c7796f-9802-46a8-a5bf-bc57f86a79f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25E127-2E19-4520-A974-139D519B8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7796f-9802-46a8-a5bf-bc57f86a7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</TotalTime>
  <Words>1954</Words>
  <Application>Microsoft Office PowerPoint</Application>
  <PresentationFormat>On-screen Show (4:3)</PresentationFormat>
  <Paragraphs>319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Corbel</vt:lpstr>
      <vt:lpstr>Georgia</vt:lpstr>
      <vt:lpstr>Nunito</vt:lpstr>
      <vt:lpstr>Oswald</vt:lpstr>
      <vt:lpstr>Quattrocento Sans</vt:lpstr>
      <vt:lpstr>Times New Roman</vt:lpstr>
      <vt:lpstr>Wingdings</vt:lpstr>
      <vt:lpstr>1_Default Design</vt:lpstr>
      <vt:lpstr>Pixel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Atlantic Tropical Cyclone Deaths by Hazard </vt:lpstr>
      <vt:lpstr>Atlantic Tropical Cyclone Deaths (Indirect) by Hazard </vt:lpstr>
      <vt:lpstr>PowerPoint Presentation</vt:lpstr>
      <vt:lpstr>National Weather Service New Orleans/Baton Rouge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</vt:lpstr>
      <vt:lpstr>PHASED EVACUATION (Hours prior to onset of tropical storm force winds)</vt:lpstr>
      <vt:lpstr>PHASED EVACUATION (Hours prior to onset of tropical storm force winds)</vt:lpstr>
      <vt:lpstr>PHASED EVACUATION (Hours prior to onset of tropical storm force winds)</vt:lpstr>
      <vt:lpstr>OVERVIEW OF PHASE III CONTRAFLOW </vt:lpstr>
      <vt:lpstr>PowerPoint Presentation</vt:lpstr>
      <vt:lpstr>Non-Response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RE-ENTRY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Pickering</dc:creator>
  <cp:lastModifiedBy>Darbonne CIV Shane L</cp:lastModifiedBy>
  <cp:revision>277</cp:revision>
  <cp:lastPrinted>2022-04-26T14:12:17Z</cp:lastPrinted>
  <dcterms:created xsi:type="dcterms:W3CDTF">2013-03-25T12:29:43Z</dcterms:created>
  <dcterms:modified xsi:type="dcterms:W3CDTF">2024-01-08T14:13:27Z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0x01010067D9741679DA674D951EBA1CCB724346</vt:lpwstr>
  </property>
  <property fmtid="{D5CDD505-2E9C-101B-9397-08002B2CF9AE}" pid="3" name="_dlc_policyId">
    <vt:lpwstr>0x0101|1975937639</vt:lpwstr>
  </property>
  <property fmtid="{D5CDD505-2E9C-101B-9397-08002B2CF9AE}" pid="4" name="ItemRetentionFormula">
    <vt:lpwstr/>
  </property>
  <property fmtid="{D5CDD505-2E9C-101B-9397-08002B2CF9AE}" pid="5" name="_dlc_DocIdItemGuid">
    <vt:lpwstr>74193551-806c-4444-89e2-728ea5a5bba9</vt:lpwstr>
  </property>
  <property fmtid="{D5CDD505-2E9C-101B-9397-08002B2CF9AE}" pid="6" name="Branch">
    <vt:lpwstr/>
  </property>
  <property fmtid="{D5CDD505-2E9C-101B-9397-08002B2CF9AE}" pid="7" name="mctilmOrganization">
    <vt:lpwstr/>
  </property>
  <property fmtid="{D5CDD505-2E9C-101B-9397-08002B2CF9AE}" pid="8" name="Division">
    <vt:lpwstr/>
  </property>
</Properties>
</file>